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8" r:id="rId5"/>
    <p:sldId id="267" r:id="rId6"/>
    <p:sldId id="268" r:id="rId7"/>
    <p:sldId id="259" r:id="rId8"/>
    <p:sldId id="261" r:id="rId9"/>
    <p:sldId id="262" r:id="rId10"/>
    <p:sldId id="263" r:id="rId11"/>
    <p:sldId id="264" r:id="rId12"/>
    <p:sldId id="265" r:id="rId13"/>
    <p:sldId id="266" r:id="rId14"/>
  </p:sldIdLst>
  <p:sldSz cx="14630400" cy="8229600"/>
  <p:notesSz cx="8229600" cy="14630400"/>
  <p:embeddedFontLst>
    <p:embeddedFont>
      <p:font typeface="Crimson Pro Semi Bold" panose="020B0604020202020204" charset="0"/>
      <p:regular r:id="rId16"/>
    </p:embeddedFont>
    <p:embeddedFont>
      <p:font typeface="Heebo" pitchFamily="2" charset="-79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0215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ar-SY" sz="4450" dirty="0">
                <a:solidFill>
                  <a:srgbClr val="152D47"/>
                </a:solidFill>
                <a:latin typeface="Crimson Pro Semi Bold" pitchFamily="34" charset="0"/>
              </a:rPr>
              <a:t>بناء منصة عقارية لقوائم العقارات مع خاصية المزايدات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إعداد الطالب: سلمان عامر محسن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إشراف: ما. محمود إلياس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5462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أنماط التصميم المطبقة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9635" y="270867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709791" y="3559135"/>
            <a:ext cx="31268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نمط المستودع (Repository)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457003" y="4049554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فصل منطق الوصول للبيانات عن منطق العمل.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540" y="270867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587591" y="3559135"/>
            <a:ext cx="35859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نمط وحدة العمل (Unit of Work)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93790" y="4049554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إدارة العمليات كمعاملة واحدة لضمان التكامل.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69635" y="497943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812768" y="5829895"/>
            <a:ext cx="50238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نمط حقن الاعتمادية (Dependency Injection)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57003" y="6320314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تقليل الارتباطات بين عناصر النظام.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540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958709" y="5829895"/>
            <a:ext cx="32148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نمط كائن نقل البيانات (DTO)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93790" y="6320314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نقل البيانات بين الطبقات ومنع تسريب التفاصيل.</a:t>
            </a: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327817-6CF2-BBDB-7CC4-B8DDB85B9635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40623" y="892016"/>
            <a:ext cx="5995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أجزاء النظام الخلفي وتكاملها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9640252" y="2054423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640252" y="2054423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5" name="Text 3"/>
          <p:cNvSpPr/>
          <p:nvPr/>
        </p:nvSpPr>
        <p:spPr>
          <a:xfrm>
            <a:off x="10652641" y="2311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إطار عمل .NET Core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897547" y="280213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أداء عالٍ، متعدد المنصات، قابلية للتوسع.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17081" y="2054423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7081" y="2054423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9" name="Text 7"/>
          <p:cNvSpPr/>
          <p:nvPr/>
        </p:nvSpPr>
        <p:spPr>
          <a:xfrm>
            <a:off x="5474375" y="2311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ASP.NET Core Web API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474375" y="2802136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نموذج</a:t>
            </a:r>
            <a:r>
              <a:rPr lang="ar-SY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RESTful</a:t>
            </a:r>
            <a:r>
              <a:rPr lang="ar-SY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للتعامل مع الموارد.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909" y="2054423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909" y="2054423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1806297" y="2311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مكتبة SignalR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51203" y="2802136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تواصل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لحظي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(Real-time)  </a:t>
            </a:r>
            <a:r>
              <a:rPr lang="ar-SY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لدفع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المحتوى.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9640252" y="4012049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9640252" y="4012049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7" name="Text 15"/>
          <p:cNvSpPr/>
          <p:nvPr/>
        </p:nvSpPr>
        <p:spPr>
          <a:xfrm>
            <a:off x="9897547" y="4269343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نموذج التحكم في الوصول الهجين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897547" y="511409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دمج الأدوار والأذونات (RBAC - PBAC).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5217081" y="4012049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217081" y="4012049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21" name="Text 19"/>
          <p:cNvSpPr/>
          <p:nvPr/>
        </p:nvSpPr>
        <p:spPr>
          <a:xfrm>
            <a:off x="622946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إدارة المزادات والعقارات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474375" y="4759762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خدمات متكاملة لدورة حياة العقار والمزاد.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93909" y="4012049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793909" y="4012049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25" name="Text 23"/>
          <p:cNvSpPr/>
          <p:nvPr/>
        </p:nvSpPr>
        <p:spPr>
          <a:xfrm>
            <a:off x="1300996" y="4269343"/>
            <a:ext cx="3340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نظام المزايدة والتواصل اللحظي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051203" y="4759762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SignalR لتحديث </a:t>
            </a: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الأسعار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فورياً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93909" y="5969675"/>
            <a:ext cx="13042702" cy="1367909"/>
          </a:xfrm>
          <a:prstGeom prst="roundRect">
            <a:avLst>
              <a:gd name="adj" fmla="val 2487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93909" y="596967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29" name="Text 27"/>
          <p:cNvSpPr/>
          <p:nvPr/>
        </p:nvSpPr>
        <p:spPr>
          <a:xfrm>
            <a:off x="10652641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التكامل مع بوابات الدفع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051203" y="6717387"/>
            <a:ext cx="12436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C5295A-D9CA-831D-B478-1F7650A10A87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79621" y="17576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الواجهة</a:t>
            </a:r>
            <a:r>
              <a:rPr lang="en-US" sz="445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 </a:t>
            </a:r>
            <a:r>
              <a:rPr lang="en-US" sz="4450" dirty="0" err="1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الأمامية</a:t>
            </a:r>
            <a:r>
              <a:rPr lang="en-US" sz="445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 React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544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361449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مبنية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بـ</a:t>
            </a:r>
            <a:r>
              <a:rPr lang="ar-SY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React</a:t>
            </a:r>
            <a:r>
              <a:rPr lang="ar-SY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و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Typescript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40566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إدارة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</a:t>
            </a:r>
            <a:r>
              <a:rPr lang="en-US" sz="1750" dirty="0" err="1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الحالة</a:t>
            </a: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 React Context API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48617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تصميم بـ Tailwind CSS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56321" y="56668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r" rtl="1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تواصل لحظي بـ SignalR لتحديث العروض فورياً.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1150"/>
              </a:lnSpc>
              <a:buNone/>
            </a:pPr>
            <a:r>
              <a:rPr lang="en-US" sz="890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شكراً</a:t>
            </a:r>
            <a:r>
              <a:rPr lang="en-US" sz="8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 </a:t>
            </a:r>
            <a:r>
              <a:rPr lang="en-US" sz="890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لإصغائكم</a:t>
            </a:r>
            <a:endParaRPr lang="en-US" sz="8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8122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021" y="1093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ar-SY" sz="4450" dirty="0">
                <a:solidFill>
                  <a:srgbClr val="152D47"/>
                </a:solidFill>
                <a:latin typeface="Crimson Pro Semi Bold" pitchFamily="34" charset="0"/>
              </a:rPr>
              <a:t>ملخص المشروع وأهدافه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557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يهدف المشروع لتطوير منصة متكاملة لإدارة المزادات العقارية، توفر بيئة شفافة وآمنة للبائعين والمشترين، وتضمن سهولة وفعالية عمليات المزايدة.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428667" y="3213973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428667" y="318349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6" name="Shape 4"/>
          <p:cNvSpPr/>
          <p:nvPr/>
        </p:nvSpPr>
        <p:spPr>
          <a:xfrm>
            <a:off x="10292417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</p:sp>
      <p:sp>
        <p:nvSpPr>
          <p:cNvPr id="7" name="Text 5"/>
          <p:cNvSpPr/>
          <p:nvPr/>
        </p:nvSpPr>
        <p:spPr>
          <a:xfrm>
            <a:off x="10496610" y="304395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744081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ar-SY" sz="2200" dirty="0"/>
              <a:t>نظام مركزي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85961" y="427136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منصة إلكترونية متكاملة لإدارة جميع جوانب المزاد.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3213973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3183493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2" name="Shape 10"/>
          <p:cNvSpPr/>
          <p:nvPr/>
        </p:nvSpPr>
        <p:spPr>
          <a:xfrm>
            <a:off x="3657540" y="287381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3861733" y="304395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4109323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ar-SY" sz="2200" dirty="0">
                <a:solidFill>
                  <a:srgbClr val="4C4C4D"/>
                </a:solidFill>
                <a:latin typeface="Crimson Pro Semi Bold" pitchFamily="34" charset="0"/>
              </a:rPr>
              <a:t>شفافية وموثوقية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51084" y="427136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آلية مزايدة تفاعلية تضمن العدالة والثقة.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667" y="5458539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7428667" y="5428059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8" name="Shape 16"/>
          <p:cNvSpPr/>
          <p:nvPr/>
        </p:nvSpPr>
        <p:spPr>
          <a:xfrm>
            <a:off x="10292417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</p:sp>
      <p:sp>
        <p:nvSpPr>
          <p:cNvPr id="19" name="Text 17"/>
          <p:cNvSpPr/>
          <p:nvPr/>
        </p:nvSpPr>
        <p:spPr>
          <a:xfrm>
            <a:off x="10496610" y="528851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10744081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ar-SY" sz="2200" dirty="0">
                <a:solidFill>
                  <a:srgbClr val="4C4C4D"/>
                </a:solidFill>
                <a:latin typeface="Crimson Pro Semi Bold" pitchFamily="34" charset="0"/>
              </a:rPr>
              <a:t>تجربة سلسة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685961" y="65159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واجهات مستخدم بديهية وسهلة الاستخدام.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5458539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23" name="Shape 21"/>
          <p:cNvSpPr/>
          <p:nvPr/>
        </p:nvSpPr>
        <p:spPr>
          <a:xfrm>
            <a:off x="793790" y="5428059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24" name="Shape 22"/>
          <p:cNvSpPr/>
          <p:nvPr/>
        </p:nvSpPr>
        <p:spPr>
          <a:xfrm>
            <a:off x="3657540" y="51183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150FE"/>
          </a:solidFill>
          <a:ln/>
        </p:spPr>
      </p:sp>
      <p:sp>
        <p:nvSpPr>
          <p:cNvPr id="25" name="Text 23"/>
          <p:cNvSpPr/>
          <p:nvPr/>
        </p:nvSpPr>
        <p:spPr>
          <a:xfrm>
            <a:off x="3861733" y="528851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4109323" y="6025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ar-SY" sz="2200" dirty="0"/>
              <a:t>نظام إداري شامل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051084" y="651593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لوحة تحكم مركزية للإشراف والمراقبة.</a:t>
            </a:r>
            <a:endParaRPr lang="en-US" sz="175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775158-EF15-E944-5210-4EEE005F3B42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9BF0069-6159-A0B1-533C-196DA52F5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021" y="0"/>
            <a:ext cx="13345610" cy="8229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844EBC-63C0-32BE-F710-5BF2F1A20D50}"/>
              </a:ext>
            </a:extLst>
          </p:cNvPr>
          <p:cNvSpPr txBox="1"/>
          <p:nvPr/>
        </p:nvSpPr>
        <p:spPr>
          <a:xfrm>
            <a:off x="12396486" y="7779067"/>
            <a:ext cx="22339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400"/>
              </a:lnSpc>
              <a:buNone/>
            </a:pPr>
            <a:r>
              <a:rPr lang="en-US" sz="8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توضح مخططات حالات الاستخدام الوظائف الرئيسية للمنصة وتفاعلات المستخدمين.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5759291" y="13152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350"/>
              </a:lnSpc>
              <a:buNone/>
            </a:pPr>
            <a:r>
              <a:rPr lang="ar-SY" sz="1100" dirty="0"/>
              <a:t>حالات استخدام المدير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12823627" y="13152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350"/>
              </a:lnSpc>
              <a:buNone/>
            </a:pPr>
            <a:r>
              <a:rPr lang="ar-SY" sz="1100" dirty="0"/>
              <a:t>حالات استخدام البائع</a:t>
            </a:r>
            <a:endParaRPr lang="en-US" sz="11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386" y="638276"/>
            <a:ext cx="6780014" cy="74755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59291" y="1038332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350"/>
              </a:lnSpc>
              <a:buNone/>
            </a:pPr>
            <a:r>
              <a:rPr lang="en-US" sz="11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حالات استخدام المزايد</a:t>
            </a:r>
            <a:endParaRPr lang="en-US" sz="1100" dirty="0"/>
          </a:p>
        </p:txBody>
      </p:sp>
      <p:sp>
        <p:nvSpPr>
          <p:cNvPr id="10" name="Text 5"/>
          <p:cNvSpPr/>
          <p:nvPr/>
        </p:nvSpPr>
        <p:spPr>
          <a:xfrm>
            <a:off x="7461171" y="1037201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400"/>
              </a:lnSpc>
              <a:buNone/>
            </a:pPr>
            <a:r>
              <a:rPr lang="en-US" sz="8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تتضمن المتطلبات إدارة حسابات المستخدمين، عرض العقارات، المزايدة، إدارة العقارات، الدفع، والتقييمات.</a:t>
            </a:r>
            <a:endParaRPr lang="en-US" sz="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E1C3832-5409-3B1F-62B9-441E809B5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190" y="0"/>
            <a:ext cx="583600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389" y="378381"/>
            <a:ext cx="6780014" cy="78512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DFD1BE-E33E-9931-2072-86454D76737A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43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CF78B-8F62-7EE6-9A86-2A284E28A5FF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4A8436-6FB4-D7E5-2B53-A23B328BB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7833" y="81201"/>
            <a:ext cx="2896004" cy="6820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F05823-B281-19F9-6E40-C583DBA7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301" y="288131"/>
            <a:ext cx="2869532" cy="78602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9B658F-81EF-AD8B-C513-F8A75254BD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627" y="0"/>
            <a:ext cx="3365952" cy="8229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AB3AFC-51B0-489E-8FF7-584E2C93E5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066" y="28937"/>
            <a:ext cx="4933254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99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12543" y="551736"/>
            <a:ext cx="5015746" cy="626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900"/>
              </a:lnSpc>
              <a:buNone/>
            </a:pPr>
            <a:r>
              <a:rPr lang="ar-SY" sz="3900" dirty="0">
                <a:solidFill>
                  <a:srgbClr val="152D47"/>
                </a:solidFill>
                <a:latin typeface="Crimson Pro Semi Bold" pitchFamily="34" charset="0"/>
              </a:rPr>
              <a:t>المتطلبات الغير وظيفية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13828038" y="1690330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4" name="Text 2"/>
          <p:cNvSpPr/>
          <p:nvPr/>
        </p:nvSpPr>
        <p:spPr>
          <a:xfrm>
            <a:off x="702112" y="1579959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الاستجابة</a:t>
            </a: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r>
              <a:rPr lang="en-US" sz="1550" dirty="0" err="1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خلال</a:t>
            </a:r>
            <a:r>
              <a:rPr lang="ar-SY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2-3ثوانٍ.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13828038" y="2412563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6" name="Text 4"/>
          <p:cNvSpPr/>
          <p:nvPr/>
        </p:nvSpPr>
        <p:spPr>
          <a:xfrm>
            <a:off x="702112" y="2302193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تحديث بيانات المزايدة في الوقت الفعلي.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13828038" y="3134797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8" name="Text 6"/>
          <p:cNvSpPr/>
          <p:nvPr/>
        </p:nvSpPr>
        <p:spPr>
          <a:xfrm>
            <a:off x="702112" y="3024426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التجاوب مع جميع الأجهزة.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13828038" y="3857030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10" name="Text 8"/>
          <p:cNvSpPr/>
          <p:nvPr/>
        </p:nvSpPr>
        <p:spPr>
          <a:xfrm>
            <a:off x="702112" y="3746659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حجم الصورة الواحدة لا يزيد عن 5MB.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13828038" y="4579263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12" name="Text 10"/>
          <p:cNvSpPr/>
          <p:nvPr/>
        </p:nvSpPr>
        <p:spPr>
          <a:xfrm>
            <a:off x="702112" y="4468892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دعم أنواع الصور الشائعة (PNG, JPEG).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13828038" y="5301496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14" name="Text 12"/>
          <p:cNvSpPr/>
          <p:nvPr/>
        </p:nvSpPr>
        <p:spPr>
          <a:xfrm>
            <a:off x="702112" y="5191125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لا يزيد عدد الصور عن 25 للعقار الواحد.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13828038" y="6023729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16" name="Text 14"/>
          <p:cNvSpPr/>
          <p:nvPr/>
        </p:nvSpPr>
        <p:spPr>
          <a:xfrm>
            <a:off x="702112" y="5913358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استخدام تقنيات الوقت الفعلي للمزاد.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13828038" y="6745962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18" name="Text 16"/>
          <p:cNvSpPr/>
          <p:nvPr/>
        </p:nvSpPr>
        <p:spPr>
          <a:xfrm>
            <a:off x="702112" y="6635591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نظام آمن للمستخدمين المسجلين فقط.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13828038" y="7468195"/>
            <a:ext cx="100251" cy="100251"/>
          </a:xfrm>
          <a:prstGeom prst="roundRect">
            <a:avLst>
              <a:gd name="adj" fmla="val 456055"/>
            </a:avLst>
          </a:prstGeom>
          <a:solidFill>
            <a:srgbClr val="2150FE"/>
          </a:solidFill>
          <a:ln/>
        </p:spPr>
      </p:sp>
      <p:sp>
        <p:nvSpPr>
          <p:cNvPr id="20" name="Text 18"/>
          <p:cNvSpPr/>
          <p:nvPr/>
        </p:nvSpPr>
        <p:spPr>
          <a:xfrm>
            <a:off x="702112" y="7357824"/>
            <a:ext cx="12925306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واجهات سهلة الاستخدام وجيدة المظهر.</a:t>
            </a:r>
            <a:endParaRPr lang="en-US" sz="15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8B8318-E721-50C4-FF5D-8F3606D6E7FF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68382" y="399395"/>
            <a:ext cx="87166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ar-SY" sz="4450" dirty="0">
                <a:solidFill>
                  <a:srgbClr val="152D47"/>
                </a:solidFill>
                <a:latin typeface="Crimson Pro Semi Bold" pitchFamily="34" charset="0"/>
              </a:rPr>
              <a:t>المعمارية النظيفة (</a:t>
            </a: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</a:rPr>
              <a:t>Clean Architecture</a:t>
            </a:r>
            <a:r>
              <a:rPr lang="ar-SY" sz="4450" dirty="0">
                <a:solidFill>
                  <a:srgbClr val="152D47"/>
                </a:solidFill>
                <a:latin typeface="Crimson Pro Semi Bold" pitchFamily="34" charset="0"/>
              </a:rPr>
              <a:t>)</a:t>
            </a:r>
            <a:endParaRPr lang="en-US" sz="445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D4ACAB5-39F3-1F09-523A-C497CD669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568" y="1272983"/>
            <a:ext cx="9053263" cy="65572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E9A434A-10B8-2AB8-DFDD-BBD278DA41AE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13382" y="875053"/>
            <a:ext cx="7756327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300"/>
              </a:lnSpc>
              <a:buNone/>
            </a:pPr>
            <a:r>
              <a:rPr lang="en-US" sz="4250" dirty="0">
                <a:solidFill>
                  <a:srgbClr val="152D47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تطبيق المعمارية النظيفة في المشروع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99E2B49D-1155-8F78-F366-2A02FCBA5DF4}"/>
              </a:ext>
            </a:extLst>
          </p:cNvPr>
          <p:cNvSpPr/>
          <p:nvPr/>
        </p:nvSpPr>
        <p:spPr>
          <a:xfrm>
            <a:off x="7423904" y="2241533"/>
            <a:ext cx="6445806" cy="1252299"/>
          </a:xfrm>
          <a:prstGeom prst="roundRect">
            <a:avLst>
              <a:gd name="adj" fmla="val 2604"/>
            </a:avLst>
          </a:prstGeom>
          <a:solidFill>
            <a:srgbClr val="F2EEEE"/>
          </a:solidFill>
          <a:ln/>
        </p:spPr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93AAD1B0-E727-27CE-D95B-CFD2A2AC39BA}"/>
              </a:ext>
            </a:extLst>
          </p:cNvPr>
          <p:cNvSpPr/>
          <p:nvPr/>
        </p:nvSpPr>
        <p:spPr>
          <a:xfrm>
            <a:off x="10935414" y="2458822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طبقة المجال (Domain)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9DA191A7-40B2-B5C4-F43E-4BDBDA26BAC1}"/>
              </a:ext>
            </a:extLst>
          </p:cNvPr>
          <p:cNvSpPr/>
          <p:nvPr/>
        </p:nvSpPr>
        <p:spPr>
          <a:xfrm>
            <a:off x="7641193" y="2928761"/>
            <a:ext cx="6011228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قلب النظام، الكيانات وواجهات المستودعات.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hape 8">
            <a:extLst>
              <a:ext uri="{FF2B5EF4-FFF2-40B4-BE49-F238E27FC236}">
                <a16:creationId xmlns:a16="http://schemas.microsoft.com/office/drawing/2014/main" id="{102984F9-B2DC-741C-7EEC-2088990B1012}"/>
              </a:ext>
            </a:extLst>
          </p:cNvPr>
          <p:cNvSpPr/>
          <p:nvPr/>
        </p:nvSpPr>
        <p:spPr>
          <a:xfrm>
            <a:off x="7423904" y="4434007"/>
            <a:ext cx="6445806" cy="1252299"/>
          </a:xfrm>
          <a:prstGeom prst="roundRect">
            <a:avLst>
              <a:gd name="adj" fmla="val 2604"/>
            </a:avLst>
          </a:prstGeom>
          <a:solidFill>
            <a:srgbClr val="F2EEEE"/>
          </a:solidFill>
          <a:ln/>
        </p:spPr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B9A251DD-2ADB-60DB-58D2-24F94EB36700}"/>
              </a:ext>
            </a:extLst>
          </p:cNvPr>
          <p:cNvSpPr/>
          <p:nvPr/>
        </p:nvSpPr>
        <p:spPr>
          <a:xfrm>
            <a:off x="9856351" y="4651296"/>
            <a:ext cx="3796070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طبقة البنية التحتية (Infrastructure)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8D2F894B-AEE3-F38A-0BFA-5A9964081624}"/>
              </a:ext>
            </a:extLst>
          </p:cNvPr>
          <p:cNvSpPr/>
          <p:nvPr/>
        </p:nvSpPr>
        <p:spPr>
          <a:xfrm>
            <a:off x="7641193" y="5121236"/>
            <a:ext cx="6011228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Times New Roman" panose="02020603050405020304" pitchFamily="18" charset="0"/>
                <a:ea typeface="Heebo" pitchFamily="34" charset="-122"/>
                <a:cs typeface="Times New Roman" panose="02020603050405020304" pitchFamily="18" charset="0"/>
              </a:rPr>
              <a:t>تنفيذ التفاصيل التقنية (DB)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5">
            <a:extLst>
              <a:ext uri="{FF2B5EF4-FFF2-40B4-BE49-F238E27FC236}">
                <a16:creationId xmlns:a16="http://schemas.microsoft.com/office/drawing/2014/main" id="{D33EBF95-291E-9ACB-31B5-0EE1236C3E03}"/>
              </a:ext>
            </a:extLst>
          </p:cNvPr>
          <p:cNvSpPr/>
          <p:nvPr/>
        </p:nvSpPr>
        <p:spPr>
          <a:xfrm>
            <a:off x="543401" y="2241533"/>
            <a:ext cx="6445925" cy="1252299"/>
          </a:xfrm>
          <a:prstGeom prst="roundRect">
            <a:avLst>
              <a:gd name="adj" fmla="val 2604"/>
            </a:avLst>
          </a:prstGeom>
          <a:solidFill>
            <a:srgbClr val="F2EEEE"/>
          </a:solidFill>
          <a:ln/>
        </p:spPr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F25983B7-45EC-F50D-8E18-F2370EFA1814}"/>
              </a:ext>
            </a:extLst>
          </p:cNvPr>
          <p:cNvSpPr/>
          <p:nvPr/>
        </p:nvSpPr>
        <p:spPr>
          <a:xfrm>
            <a:off x="3765947" y="2458822"/>
            <a:ext cx="3006090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طبقة التطبيق (Application)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44BDC836-E970-9C45-5459-F08758115052}"/>
              </a:ext>
            </a:extLst>
          </p:cNvPr>
          <p:cNvSpPr/>
          <p:nvPr/>
        </p:nvSpPr>
        <p:spPr>
          <a:xfrm>
            <a:off x="760690" y="2928761"/>
            <a:ext cx="6011347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منطق العمل، الخدمات، DTOs.</a:t>
            </a:r>
            <a:endParaRPr lang="en-US" sz="1700" dirty="0"/>
          </a:p>
        </p:txBody>
      </p:sp>
      <p:sp>
        <p:nvSpPr>
          <p:cNvPr id="26" name="Shape 11">
            <a:extLst>
              <a:ext uri="{FF2B5EF4-FFF2-40B4-BE49-F238E27FC236}">
                <a16:creationId xmlns:a16="http://schemas.microsoft.com/office/drawing/2014/main" id="{C647E34C-7AF2-7040-ED8F-449813CC8201}"/>
              </a:ext>
            </a:extLst>
          </p:cNvPr>
          <p:cNvSpPr/>
          <p:nvPr/>
        </p:nvSpPr>
        <p:spPr>
          <a:xfrm>
            <a:off x="542984" y="4442223"/>
            <a:ext cx="6445925" cy="1252299"/>
          </a:xfrm>
          <a:prstGeom prst="roundRect">
            <a:avLst>
              <a:gd name="adj" fmla="val 2604"/>
            </a:avLst>
          </a:prstGeom>
          <a:solidFill>
            <a:srgbClr val="F2EEEE"/>
          </a:solidFill>
          <a:ln/>
        </p:spPr>
      </p:sp>
      <p:sp>
        <p:nvSpPr>
          <p:cNvPr id="27" name="Text 12">
            <a:extLst>
              <a:ext uri="{FF2B5EF4-FFF2-40B4-BE49-F238E27FC236}">
                <a16:creationId xmlns:a16="http://schemas.microsoft.com/office/drawing/2014/main" id="{CE87D266-09B5-1B6F-779D-213B97BAFD3F}"/>
              </a:ext>
            </a:extLst>
          </p:cNvPr>
          <p:cNvSpPr/>
          <p:nvPr/>
        </p:nvSpPr>
        <p:spPr>
          <a:xfrm>
            <a:off x="3748385" y="4659512"/>
            <a:ext cx="3023235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D"/>
                </a:solidFill>
                <a:latin typeface="Times New Roman" panose="02020603050405020304" pitchFamily="18" charset="0"/>
                <a:ea typeface="Crimson Pro Semi Bold" pitchFamily="34" charset="-122"/>
                <a:cs typeface="Times New Roman" panose="02020603050405020304" pitchFamily="18" charset="0"/>
              </a:rPr>
              <a:t>طبقة العرض (Presentation)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13">
            <a:extLst>
              <a:ext uri="{FF2B5EF4-FFF2-40B4-BE49-F238E27FC236}">
                <a16:creationId xmlns:a16="http://schemas.microsoft.com/office/drawing/2014/main" id="{398EA24C-A18D-805F-56C1-E7E2323EB5C2}"/>
              </a:ext>
            </a:extLst>
          </p:cNvPr>
          <p:cNvSpPr/>
          <p:nvPr/>
        </p:nvSpPr>
        <p:spPr>
          <a:xfrm>
            <a:off x="760273" y="5129452"/>
            <a:ext cx="6011347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نقطة الدخول، المتحكمات، واجهة برمجة التطبيقات.</a:t>
            </a:r>
            <a:endParaRPr lang="en-US" sz="17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C307A5-20B2-0DD0-D1C3-45D82CF7A46B}"/>
              </a:ext>
            </a:extLst>
          </p:cNvPr>
          <p:cNvSpPr txBox="1"/>
          <p:nvPr/>
        </p:nvSpPr>
        <p:spPr>
          <a:xfrm>
            <a:off x="11597833" y="7779067"/>
            <a:ext cx="30325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420</Words>
  <Application>Microsoft Office PowerPoint</Application>
  <PresentationFormat>Custom</PresentationFormat>
  <Paragraphs>82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Heebo</vt:lpstr>
      <vt:lpstr>Arial</vt:lpstr>
      <vt:lpstr>Times New Roman</vt:lpstr>
      <vt:lpstr>Crimson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Salman Mohsen</cp:lastModifiedBy>
  <cp:revision>3</cp:revision>
  <dcterms:created xsi:type="dcterms:W3CDTF">2025-08-02T19:58:19Z</dcterms:created>
  <dcterms:modified xsi:type="dcterms:W3CDTF">2025-08-02T20:27:14Z</dcterms:modified>
</cp:coreProperties>
</file>